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66" r:id="rId3"/>
    <p:sldId id="260" r:id="rId4"/>
    <p:sldId id="261" r:id="rId5"/>
    <p:sldId id="259" r:id="rId6"/>
    <p:sldId id="262" r:id="rId7"/>
    <p:sldId id="263"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7" d="100"/>
          <a:sy n="77" d="100"/>
        </p:scale>
        <p:origin x="86" y="2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fld id="{4EC743F4-8769-40B4-85DF-6CB8DE9F66AA}" type="datetimeFigureOut">
              <a:rPr lang="en-US" smtClean="0"/>
              <a:t>6/5/2021</a:t>
            </a:fld>
            <a:endParaRPr lang="en-US"/>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3428239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fld id="{4EC743F4-8769-40B4-85DF-6CB8DE9F66AA}" type="datetimeFigureOut">
              <a:rPr lang="en-US" smtClean="0"/>
              <a:t>6/5/2021</a:t>
            </a:fld>
            <a:endParaRPr lang="en-US"/>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1204916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fld id="{4EC743F4-8769-40B4-85DF-6CB8DE9F66AA}" type="datetimeFigureOut">
              <a:rPr lang="en-US" smtClean="0"/>
              <a:t>6/5/2021</a:t>
            </a:fld>
            <a:endParaRPr lang="en-US"/>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1981772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fld id="{4EC743F4-8769-40B4-85DF-6CB8DE9F66AA}" type="datetimeFigureOut">
              <a:rPr lang="en-US" smtClean="0"/>
              <a:t>6/5/2021</a:t>
            </a:fld>
            <a:endParaRPr lang="en-US"/>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039755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fld id="{4EC743F4-8769-40B4-85DF-6CB8DE9F66AA}" type="datetimeFigureOut">
              <a:rPr lang="en-US" smtClean="0"/>
              <a:t>6/5/2021</a:t>
            </a:fld>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FF2BD96E-3838-45D2-9031-D3AF67C920A5}" type="slidenum">
              <a:rPr lang="en-US" smtClean="0"/>
              <a:t>‹#›</a:t>
            </a:fld>
            <a:endParaRPr lang="en-US"/>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3061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fld id="{4EC743F4-8769-40B4-85DF-6CB8DE9F66AA}" type="datetimeFigureOut">
              <a:rPr lang="en-US" smtClean="0"/>
              <a:t>6/5/2021</a:t>
            </a:fld>
            <a:endParaRPr lang="en-US"/>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722979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fld id="{4EC743F4-8769-40B4-85DF-6CB8DE9F66AA}" type="datetimeFigureOut">
              <a:rPr lang="en-US" smtClean="0"/>
              <a:t>6/5/2021</a:t>
            </a:fld>
            <a:endParaRPr lang="en-US"/>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3796248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6/5/2021</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4068949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fld id="{4EC743F4-8769-40B4-85DF-6CB8DE9F66AA}" type="datetimeFigureOut">
              <a:rPr lang="en-US" smtClean="0"/>
              <a:t>6/5/2021</a:t>
            </a:fld>
            <a:endParaRPr lang="en-US"/>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9435194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fld id="{4EC743F4-8769-40B4-85DF-6CB8DE9F66AA}" type="datetimeFigureOut">
              <a:rPr lang="en-US" smtClean="0"/>
              <a:t>6/5/2021</a:t>
            </a:fld>
            <a:endParaRPr lang="en-US"/>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0526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fld id="{4EC743F4-8769-40B4-85DF-6CB8DE9F66AA}" type="datetimeFigureOut">
              <a:rPr lang="en-US" smtClean="0"/>
              <a:t>6/5/2021</a:t>
            </a:fld>
            <a:endParaRPr lang="en-US"/>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21528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fld id="{4EC743F4-8769-40B4-85DF-6CB8DE9F66AA}" type="datetimeFigureOut">
              <a:rPr lang="en-US" smtClean="0"/>
              <a:pPr/>
              <a:t>6/5/2021</a:t>
            </a:fld>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3829801442"/>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55" r:id="rId6"/>
    <p:sldLayoutId id="2147483751" r:id="rId7"/>
    <p:sldLayoutId id="2147483752" r:id="rId8"/>
    <p:sldLayoutId id="2147483753" r:id="rId9"/>
    <p:sldLayoutId id="2147483754" r:id="rId10"/>
    <p:sldLayoutId id="2147483756" r:id="rId11"/>
  </p:sldLayoutIdLst>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5DF65C-AA9F-4ADE-8542-DB37C85F6FBB}"/>
              </a:ext>
            </a:extLst>
          </p:cNvPr>
          <p:cNvSpPr>
            <a:spLocks noGrp="1"/>
          </p:cNvSpPr>
          <p:nvPr>
            <p:ph type="ctrTitle"/>
          </p:nvPr>
        </p:nvSpPr>
        <p:spPr>
          <a:xfrm>
            <a:off x="990000" y="395289"/>
            <a:ext cx="4075200" cy="2226688"/>
          </a:xfrm>
        </p:spPr>
        <p:txBody>
          <a:bodyPr>
            <a:normAutofit/>
          </a:bodyPr>
          <a:lstStyle/>
          <a:p>
            <a:r>
              <a:rPr lang="en-US" dirty="0"/>
              <a:t>Air Safety</a:t>
            </a:r>
          </a:p>
        </p:txBody>
      </p:sp>
      <p:sp>
        <p:nvSpPr>
          <p:cNvPr id="3" name="Subtitle 2">
            <a:extLst>
              <a:ext uri="{FF2B5EF4-FFF2-40B4-BE49-F238E27FC236}">
                <a16:creationId xmlns:a16="http://schemas.microsoft.com/office/drawing/2014/main" id="{9824DFAB-4F2B-4DB3-B630-D5A3CFAAC30D}"/>
              </a:ext>
            </a:extLst>
          </p:cNvPr>
          <p:cNvSpPr>
            <a:spLocks noGrp="1"/>
          </p:cNvSpPr>
          <p:nvPr>
            <p:ph type="subTitle" idx="1"/>
          </p:nvPr>
        </p:nvSpPr>
        <p:spPr>
          <a:xfrm>
            <a:off x="990000" y="4248000"/>
            <a:ext cx="4075200" cy="2069568"/>
          </a:xfrm>
        </p:spPr>
        <p:txBody>
          <a:bodyPr>
            <a:normAutofit/>
          </a:bodyPr>
          <a:lstStyle/>
          <a:p>
            <a:r>
              <a:rPr lang="en-US" dirty="0"/>
              <a:t>DSC 640</a:t>
            </a:r>
          </a:p>
          <a:p>
            <a:r>
              <a:rPr lang="en-US" dirty="0"/>
              <a:t>Julia Cuellar</a:t>
            </a:r>
          </a:p>
        </p:txBody>
      </p:sp>
      <p:grpSp>
        <p:nvGrpSpPr>
          <p:cNvPr id="23" name="Group 22">
            <a:extLst>
              <a:ext uri="{FF2B5EF4-FFF2-40B4-BE49-F238E27FC236}">
                <a16:creationId xmlns:a16="http://schemas.microsoft.com/office/drawing/2014/main" id="{50F37AA1-A09B-4E28-987B-38E5060E1B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19525" y="2840038"/>
            <a:ext cx="2216150" cy="1177924"/>
            <a:chOff x="4987925" y="2840038"/>
            <a:chExt cx="2216150" cy="1177924"/>
          </a:xfrm>
        </p:grpSpPr>
        <p:sp>
          <p:nvSpPr>
            <p:cNvPr id="18" name="Rectangle 23">
              <a:extLst>
                <a:ext uri="{FF2B5EF4-FFF2-40B4-BE49-F238E27FC236}">
                  <a16:creationId xmlns:a16="http://schemas.microsoft.com/office/drawing/2014/main" id="{9874D018-FDBA-4AD4-8C74-17D41F4FB6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DB43F5C4-EF74-49F4-97CB-97938DDC2F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6" name="Group 25">
                <a:extLst>
                  <a:ext uri="{FF2B5EF4-FFF2-40B4-BE49-F238E27FC236}">
                    <a16:creationId xmlns:a16="http://schemas.microsoft.com/office/drawing/2014/main" id="{B74E0761-A6EC-4896-A2D4-97A0AF0AA0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9" name="Freeform 68">
                  <a:extLst>
                    <a:ext uri="{FF2B5EF4-FFF2-40B4-BE49-F238E27FC236}">
                      <a16:creationId xmlns:a16="http://schemas.microsoft.com/office/drawing/2014/main" id="{E02DDA0C-BC2F-4EA7-B34E-E0A38B82BA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69">
                  <a:extLst>
                    <a:ext uri="{FF2B5EF4-FFF2-40B4-BE49-F238E27FC236}">
                      <a16:creationId xmlns:a16="http://schemas.microsoft.com/office/drawing/2014/main" id="{CF13B05D-4163-4B4E-A2D2-FA7ED94682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2" name="Line 70">
                  <a:extLst>
                    <a:ext uri="{FF2B5EF4-FFF2-40B4-BE49-F238E27FC236}">
                      <a16:creationId xmlns:a16="http://schemas.microsoft.com/office/drawing/2014/main" id="{6D222543-B140-45C1-A731-C56E6B3A17C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7" name="Group 26">
                <a:extLst>
                  <a:ext uri="{FF2B5EF4-FFF2-40B4-BE49-F238E27FC236}">
                    <a16:creationId xmlns:a16="http://schemas.microsoft.com/office/drawing/2014/main" id="{21D25868-4B38-41A5-8DA7-BB01E853424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34" name="Freeform 68">
                  <a:extLst>
                    <a:ext uri="{FF2B5EF4-FFF2-40B4-BE49-F238E27FC236}">
                      <a16:creationId xmlns:a16="http://schemas.microsoft.com/office/drawing/2014/main" id="{9BA6FA89-CCD8-4CC0-954F-FBBFA5973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69">
                  <a:extLst>
                    <a:ext uri="{FF2B5EF4-FFF2-40B4-BE49-F238E27FC236}">
                      <a16:creationId xmlns:a16="http://schemas.microsoft.com/office/drawing/2014/main" id="{73005E59-2B44-4A62-A8F1-504FB170608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Line 70">
                  <a:extLst>
                    <a:ext uri="{FF2B5EF4-FFF2-40B4-BE49-F238E27FC236}">
                      <a16:creationId xmlns:a16="http://schemas.microsoft.com/office/drawing/2014/main" id="{C9AB3E16-8B92-47B2-BA2E-02935767A808}"/>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pic>
        <p:nvPicPr>
          <p:cNvPr id="15" name="Picture 3">
            <a:extLst>
              <a:ext uri="{FF2B5EF4-FFF2-40B4-BE49-F238E27FC236}">
                <a16:creationId xmlns:a16="http://schemas.microsoft.com/office/drawing/2014/main" id="{7D7A3F2A-DA04-4B93-9994-D3C39441428B}"/>
              </a:ext>
            </a:extLst>
          </p:cNvPr>
          <p:cNvPicPr>
            <a:picLocks noChangeAspect="1"/>
          </p:cNvPicPr>
          <p:nvPr/>
        </p:nvPicPr>
        <p:blipFill rotWithShape="1">
          <a:blip r:embed="rId4"/>
          <a:srcRect l="10000" r="9999" b="-1"/>
          <a:stretch/>
        </p:blipFill>
        <p:spPr>
          <a:xfrm>
            <a:off x="5964950" y="540000"/>
            <a:ext cx="5778000" cy="5778000"/>
          </a:xfrm>
          <a:custGeom>
            <a:avLst/>
            <a:gdLst/>
            <a:ahLst/>
            <a:cxnLst/>
            <a:rect l="l" t="t" r="r" b="b"/>
            <a:pathLst>
              <a:path w="5778000" h="5778000">
                <a:moveTo>
                  <a:pt x="2889000" y="0"/>
                </a:moveTo>
                <a:cubicBezTo>
                  <a:pt x="4484551" y="0"/>
                  <a:pt x="5778000" y="1293449"/>
                  <a:pt x="5778000" y="2889000"/>
                </a:cubicBezTo>
                <a:cubicBezTo>
                  <a:pt x="5778000" y="4484551"/>
                  <a:pt x="4484551" y="5778000"/>
                  <a:pt x="2889000" y="5778000"/>
                </a:cubicBezTo>
                <a:cubicBezTo>
                  <a:pt x="1293449" y="5778000"/>
                  <a:pt x="0" y="4484551"/>
                  <a:pt x="0" y="2889000"/>
                </a:cubicBezTo>
                <a:cubicBezTo>
                  <a:pt x="0" y="1293449"/>
                  <a:pt x="1293449" y="0"/>
                  <a:pt x="2889000" y="0"/>
                </a:cubicBezTo>
                <a:close/>
              </a:path>
            </a:pathLst>
          </a:custGeom>
        </p:spPr>
      </p:pic>
      <p:pic>
        <p:nvPicPr>
          <p:cNvPr id="8" name="Audio 7">
            <a:hlinkClick r:id="" action="ppaction://media"/>
            <a:extLst>
              <a:ext uri="{FF2B5EF4-FFF2-40B4-BE49-F238E27FC236}">
                <a16:creationId xmlns:a16="http://schemas.microsoft.com/office/drawing/2014/main" id="{D56EFBE1-3009-4B0C-B4A6-9FCF2C16DE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96497920"/>
      </p:ext>
    </p:extLst>
  </p:cSld>
  <p:clrMapOvr>
    <a:masterClrMapping/>
  </p:clrMapOvr>
  <mc:AlternateContent xmlns:mc="http://schemas.openxmlformats.org/markup-compatibility/2006">
    <mc:Choice xmlns:p14="http://schemas.microsoft.com/office/powerpoint/2010/main" Requires="p14">
      <p:transition spd="slow" p14:dur="2000" advTm="9704"/>
    </mc:Choice>
    <mc:Fallback>
      <p:transition spd="slow" advTm="9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D2EE047-566C-48D4-9F44-4BB3B58FB3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AEF57F-AA8B-4EEC-9FA5-1D7B42EAC36F}"/>
              </a:ext>
            </a:extLst>
          </p:cNvPr>
          <p:cNvSpPr>
            <a:spLocks noGrp="1"/>
          </p:cNvSpPr>
          <p:nvPr>
            <p:ph type="title"/>
          </p:nvPr>
        </p:nvSpPr>
        <p:spPr>
          <a:xfrm>
            <a:off x="990000" y="945926"/>
            <a:ext cx="3531600" cy="2483074"/>
          </a:xfrm>
        </p:spPr>
        <p:txBody>
          <a:bodyPr anchor="t">
            <a:normAutofit/>
          </a:bodyPr>
          <a:lstStyle/>
          <a:p>
            <a:r>
              <a:rPr lang="en-US" dirty="0"/>
              <a:t>Introduction</a:t>
            </a:r>
          </a:p>
        </p:txBody>
      </p:sp>
      <p:sp>
        <p:nvSpPr>
          <p:cNvPr id="3" name="Content Placeholder 2">
            <a:extLst>
              <a:ext uri="{FF2B5EF4-FFF2-40B4-BE49-F238E27FC236}">
                <a16:creationId xmlns:a16="http://schemas.microsoft.com/office/drawing/2014/main" id="{45D38FAF-6ABD-41CA-8B2B-E6CA7B1E1399}"/>
              </a:ext>
            </a:extLst>
          </p:cNvPr>
          <p:cNvSpPr>
            <a:spLocks noGrp="1"/>
          </p:cNvSpPr>
          <p:nvPr>
            <p:ph idx="1"/>
          </p:nvPr>
        </p:nvSpPr>
        <p:spPr>
          <a:xfrm>
            <a:off x="4997457" y="935999"/>
            <a:ext cx="6114543" cy="4832975"/>
          </a:xfrm>
        </p:spPr>
        <p:txBody>
          <a:bodyPr>
            <a:normAutofit/>
          </a:bodyPr>
          <a:lstStyle/>
          <a:p>
            <a:pPr marL="0" indent="0">
              <a:buNone/>
            </a:pPr>
            <a:r>
              <a:rPr lang="en-US" sz="3200" dirty="0">
                <a:effectLst/>
                <a:latin typeface="+mj-lt"/>
                <a:ea typeface="Calibri" panose="020F0502020204030204" pitchFamily="34" charset="0"/>
              </a:rPr>
              <a:t>Air travel is still profitable and by far the most preferred way to travel as well as US airlines tend to have safer travels compared to non-US airlines.</a:t>
            </a:r>
            <a:endParaRPr lang="en-US" sz="3200" dirty="0">
              <a:latin typeface="+mj-lt"/>
            </a:endParaRPr>
          </a:p>
        </p:txBody>
      </p:sp>
      <p:grpSp>
        <p:nvGrpSpPr>
          <p:cNvPr id="10" name="Group 9">
            <a:extLst>
              <a:ext uri="{FF2B5EF4-FFF2-40B4-BE49-F238E27FC236}">
                <a16:creationId xmlns:a16="http://schemas.microsoft.com/office/drawing/2014/main" id="{B48EE24C-0DEE-4852-98D1-766934BDAA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8100000" flipH="1">
            <a:off x="1119768" y="3861832"/>
            <a:ext cx="1785984" cy="2211229"/>
            <a:chOff x="3125006" y="3171595"/>
            <a:chExt cx="1785984" cy="2211229"/>
          </a:xfrm>
        </p:grpSpPr>
        <p:grpSp>
          <p:nvGrpSpPr>
            <p:cNvPr id="11" name="Group 10">
              <a:extLst>
                <a:ext uri="{FF2B5EF4-FFF2-40B4-BE49-F238E27FC236}">
                  <a16:creationId xmlns:a16="http://schemas.microsoft.com/office/drawing/2014/main" id="{C6CBEAFE-2CF0-4684-B451-EB4CC26C1CA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5" name="Straight Connector 14">
                <a:extLst>
                  <a:ext uri="{FF2B5EF4-FFF2-40B4-BE49-F238E27FC236}">
                    <a16:creationId xmlns:a16="http://schemas.microsoft.com/office/drawing/2014/main" id="{8829D087-6E8C-49B4-8B14-A7322D6C927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06AD7EE-911D-452D-BB96-558319A672A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 name="Rectangle 30">
                <a:extLst>
                  <a:ext uri="{FF2B5EF4-FFF2-40B4-BE49-F238E27FC236}">
                    <a16:creationId xmlns:a16="http://schemas.microsoft.com/office/drawing/2014/main" id="{EFB3432A-F33E-4636-93EA-39E5DE75C6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30">
                <a:extLst>
                  <a:ext uri="{FF2B5EF4-FFF2-40B4-BE49-F238E27FC236}">
                    <a16:creationId xmlns:a16="http://schemas.microsoft.com/office/drawing/2014/main" id="{201E85ED-EC70-4C1F-ADA1-385AFA3DBC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596CFCCC-96DF-4A61-9E5D-558B1B9475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3" name="Freeform: Shape 12">
                <a:extLst>
                  <a:ext uri="{FF2B5EF4-FFF2-40B4-BE49-F238E27FC236}">
                    <a16:creationId xmlns:a16="http://schemas.microsoft.com/office/drawing/2014/main" id="{FC78AD6F-09CE-4B30-BD5B-385DC487EF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4" name="Freeform: Shape 13">
                <a:extLst>
                  <a:ext uri="{FF2B5EF4-FFF2-40B4-BE49-F238E27FC236}">
                    <a16:creationId xmlns:a16="http://schemas.microsoft.com/office/drawing/2014/main" id="{5CE9B157-EB63-48A0-9199-65F4594C1C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pic>
        <p:nvPicPr>
          <p:cNvPr id="4" name="Audio 3">
            <a:hlinkClick r:id="" action="ppaction://media"/>
            <a:extLst>
              <a:ext uri="{FF2B5EF4-FFF2-40B4-BE49-F238E27FC236}">
                <a16:creationId xmlns:a16="http://schemas.microsoft.com/office/drawing/2014/main" id="{31B6CB0F-3083-4E4A-AA38-36AE32B0DA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13552159"/>
      </p:ext>
    </p:extLst>
  </p:cSld>
  <p:clrMapOvr>
    <a:masterClrMapping/>
  </p:clrMapOvr>
  <mc:AlternateContent xmlns:mc="http://schemas.openxmlformats.org/markup-compatibility/2006">
    <mc:Choice xmlns:p14="http://schemas.microsoft.com/office/powerpoint/2010/main" Requires="p14">
      <p:transition spd="slow" p14:dur="2000" advTm="16705"/>
    </mc:Choice>
    <mc:Fallback>
      <p:transition spd="slow" advTm="167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01" name="Straight Connector 100">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03" name="Group 102">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04" name="Group 103">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06"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5"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09" name="Rectangle 108">
            <a:extLst>
              <a:ext uri="{FF2B5EF4-FFF2-40B4-BE49-F238E27FC236}">
                <a16:creationId xmlns:a16="http://schemas.microsoft.com/office/drawing/2014/main" id="{CA5B2A81-2C8E-4963-AFD4-E539D168B4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1E58A7-2D9E-4197-B596-E5044DDB7860}"/>
              </a:ext>
            </a:extLst>
          </p:cNvPr>
          <p:cNvSpPr>
            <a:spLocks noGrp="1"/>
          </p:cNvSpPr>
          <p:nvPr>
            <p:ph type="title"/>
          </p:nvPr>
        </p:nvSpPr>
        <p:spPr>
          <a:xfrm>
            <a:off x="5537200" y="1508125"/>
            <a:ext cx="5568950" cy="2080825"/>
          </a:xfrm>
        </p:spPr>
        <p:txBody>
          <a:bodyPr vert="horz" lIns="91440" tIns="45720" rIns="91440" bIns="45720" rtlCol="0" anchor="b" anchorCtr="0">
            <a:normAutofit/>
          </a:bodyPr>
          <a:lstStyle/>
          <a:p>
            <a:pPr algn="ctr"/>
            <a:r>
              <a:rPr lang="en-US" sz="2800" dirty="0">
                <a:effectLst/>
                <a:ea typeface="Calibri" panose="020F0502020204030204" pitchFamily="34" charset="0"/>
              </a:rPr>
              <a:t>Based off the ‘Airline Fatalities’ graphic, more non-US airlines lean to a higher fatality rate compared to that of US airlines.</a:t>
            </a:r>
            <a:endParaRPr lang="en-US" sz="2800" dirty="0"/>
          </a:p>
        </p:txBody>
      </p:sp>
      <p:pic>
        <p:nvPicPr>
          <p:cNvPr id="5" name="Content Placeholder 4">
            <a:extLst>
              <a:ext uri="{FF2B5EF4-FFF2-40B4-BE49-F238E27FC236}">
                <a16:creationId xmlns:a16="http://schemas.microsoft.com/office/drawing/2014/main" id="{BC801B54-B54D-4EEB-9364-A7CAABF7D647}"/>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1733552" y="14530"/>
            <a:ext cx="945652" cy="6852348"/>
          </a:xfrm>
          <a:prstGeom prst="rect">
            <a:avLst/>
          </a:prstGeom>
        </p:spPr>
      </p:pic>
      <p:cxnSp>
        <p:nvCxnSpPr>
          <p:cNvPr id="111" name="Straight Connector 110">
            <a:extLst>
              <a:ext uri="{FF2B5EF4-FFF2-40B4-BE49-F238E27FC236}">
                <a16:creationId xmlns:a16="http://schemas.microsoft.com/office/drawing/2014/main" id="{69060615-B9D7-4C22-A01E-121566BF5E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2595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13" name="Group 112">
            <a:extLst>
              <a:ext uri="{FF2B5EF4-FFF2-40B4-BE49-F238E27FC236}">
                <a16:creationId xmlns:a16="http://schemas.microsoft.com/office/drawing/2014/main" id="{B68DA4C3-6EB8-49E8-8E9E-C8F58C3C7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86924" y="265081"/>
            <a:ext cx="1069728" cy="1002885"/>
            <a:chOff x="10786924" y="265081"/>
            <a:chExt cx="1069728" cy="1002885"/>
          </a:xfrm>
        </p:grpSpPr>
        <p:sp>
          <p:nvSpPr>
            <p:cNvPr id="114" name="Oval 113">
              <a:extLst>
                <a:ext uri="{FF2B5EF4-FFF2-40B4-BE49-F238E27FC236}">
                  <a16:creationId xmlns:a16="http://schemas.microsoft.com/office/drawing/2014/main" id="{71FAA839-7535-403D-B354-270C0A2E80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0826785" y="265081"/>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5" name="Group 114">
              <a:extLst>
                <a:ext uri="{FF2B5EF4-FFF2-40B4-BE49-F238E27FC236}">
                  <a16:creationId xmlns:a16="http://schemas.microsoft.com/office/drawing/2014/main" id="{405C7C88-4789-4310-AA9A-755EA0FC6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3500000">
              <a:off x="11001196" y="412511"/>
              <a:ext cx="641183" cy="1069728"/>
              <a:chOff x="6484112" y="2967038"/>
              <a:chExt cx="641183" cy="1069728"/>
            </a:xfrm>
          </p:grpSpPr>
          <p:grpSp>
            <p:nvGrpSpPr>
              <p:cNvPr id="116" name="Group 115">
                <a:extLst>
                  <a:ext uri="{FF2B5EF4-FFF2-40B4-BE49-F238E27FC236}">
                    <a16:creationId xmlns:a16="http://schemas.microsoft.com/office/drawing/2014/main" id="{EFE8EF28-3FED-4818-BD2E-D218D9AB1D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21" name="Freeform 68">
                  <a:extLst>
                    <a:ext uri="{FF2B5EF4-FFF2-40B4-BE49-F238E27FC236}">
                      <a16:creationId xmlns:a16="http://schemas.microsoft.com/office/drawing/2014/main" id="{30D4BA19-D8F4-4B13-BEBD-16B061CA98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69">
                  <a:extLst>
                    <a:ext uri="{FF2B5EF4-FFF2-40B4-BE49-F238E27FC236}">
                      <a16:creationId xmlns:a16="http://schemas.microsoft.com/office/drawing/2014/main" id="{725737BE-AB84-4984-857A-7CC4CC6D073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3" name="Line 70">
                  <a:extLst>
                    <a:ext uri="{FF2B5EF4-FFF2-40B4-BE49-F238E27FC236}">
                      <a16:creationId xmlns:a16="http://schemas.microsoft.com/office/drawing/2014/main" id="{50BA4883-80F8-4DF2-B9BD-D4500C1251E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7" name="Group 116">
                <a:extLst>
                  <a:ext uri="{FF2B5EF4-FFF2-40B4-BE49-F238E27FC236}">
                    <a16:creationId xmlns:a16="http://schemas.microsoft.com/office/drawing/2014/main" id="{9748E797-53C7-48D6-A500-223C3CFB7E0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18" name="Freeform 68">
                  <a:extLst>
                    <a:ext uri="{FF2B5EF4-FFF2-40B4-BE49-F238E27FC236}">
                      <a16:creationId xmlns:a16="http://schemas.microsoft.com/office/drawing/2014/main" id="{B3BC0047-74CA-4860-9BDD-0BC26F6510A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69">
                  <a:extLst>
                    <a:ext uri="{FF2B5EF4-FFF2-40B4-BE49-F238E27FC236}">
                      <a16:creationId xmlns:a16="http://schemas.microsoft.com/office/drawing/2014/main" id="{3F8015CA-DE08-4541-ADF5-9D9402EFC1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0" name="Line 70">
                  <a:extLst>
                    <a:ext uri="{FF2B5EF4-FFF2-40B4-BE49-F238E27FC236}">
                      <a16:creationId xmlns:a16="http://schemas.microsoft.com/office/drawing/2014/main" id="{56E6EAC8-DC21-4209-8825-80E353DCF3C0}"/>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pic>
        <p:nvPicPr>
          <p:cNvPr id="3" name="Audio 2">
            <a:hlinkClick r:id="" action="ppaction://media"/>
            <a:extLst>
              <a:ext uri="{FF2B5EF4-FFF2-40B4-BE49-F238E27FC236}">
                <a16:creationId xmlns:a16="http://schemas.microsoft.com/office/drawing/2014/main" id="{5C2BBBEE-073B-4AE3-9B41-93B421AACDE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88659249"/>
      </p:ext>
    </p:extLst>
  </p:cSld>
  <p:clrMapOvr>
    <a:masterClrMapping/>
  </p:clrMapOvr>
  <mc:AlternateContent xmlns:mc="http://schemas.openxmlformats.org/markup-compatibility/2006">
    <mc:Choice xmlns:p14="http://schemas.microsoft.com/office/powerpoint/2010/main" Requires="p14">
      <p:transition spd="slow" p14:dur="2000" advTm="16612"/>
    </mc:Choice>
    <mc:Fallback>
      <p:transition spd="slow" advTm="16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4" presetClass="entr" presetSubtype="10"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01" name="Straight Connector 100">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03" name="Group 102">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04" name="Group 103">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06"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5"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09" name="Rectangle 108">
            <a:extLst>
              <a:ext uri="{FF2B5EF4-FFF2-40B4-BE49-F238E27FC236}">
                <a16:creationId xmlns:a16="http://schemas.microsoft.com/office/drawing/2014/main" id="{72C53508-B3F0-4B95-A7BB-3FB94033C4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6E594E-1D54-4175-9B19-977479A5892D}"/>
              </a:ext>
            </a:extLst>
          </p:cNvPr>
          <p:cNvSpPr>
            <a:spLocks noGrp="1"/>
          </p:cNvSpPr>
          <p:nvPr>
            <p:ph type="title"/>
          </p:nvPr>
        </p:nvSpPr>
        <p:spPr>
          <a:xfrm>
            <a:off x="7113600" y="1311279"/>
            <a:ext cx="4060800" cy="2049502"/>
          </a:xfrm>
        </p:spPr>
        <p:txBody>
          <a:bodyPr vert="horz" lIns="91440" tIns="45720" rIns="91440" bIns="45720" rtlCol="0" anchor="b" anchorCtr="0">
            <a:noAutofit/>
          </a:bodyPr>
          <a:lstStyle/>
          <a:p>
            <a:pPr algn="ctr"/>
            <a:r>
              <a:rPr lang="en-US" sz="1700" dirty="0">
                <a:effectLst/>
                <a:ea typeface="Calibri" panose="020F0502020204030204" pitchFamily="34" charset="0"/>
              </a:rPr>
              <a:t>Yet, this does not deter from customers boarding US airways in the last 20 years for the ‘US Airline Fatalities’ graphic due to the low fatality rate occurring because of 9/11 but safety measures and precautions implemented from the TSA dwindle the fatality rate after 9/11 to lower than 50 the remaining 20 years.</a:t>
            </a:r>
            <a:endParaRPr lang="en-US" sz="1700" dirty="0"/>
          </a:p>
        </p:txBody>
      </p:sp>
      <p:pic>
        <p:nvPicPr>
          <p:cNvPr id="5" name="Content Placeholder 4">
            <a:extLst>
              <a:ext uri="{FF2B5EF4-FFF2-40B4-BE49-F238E27FC236}">
                <a16:creationId xmlns:a16="http://schemas.microsoft.com/office/drawing/2014/main" id="{5B7D42C0-F06C-44B8-915E-EE6CCDB8D950}"/>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76201" y="1772701"/>
            <a:ext cx="5929550" cy="3312598"/>
          </a:xfrm>
          <a:prstGeom prst="rect">
            <a:avLst/>
          </a:prstGeom>
        </p:spPr>
      </p:pic>
      <p:cxnSp>
        <p:nvCxnSpPr>
          <p:cNvPr id="111" name="Straight Connector 110">
            <a:extLst>
              <a:ext uri="{FF2B5EF4-FFF2-40B4-BE49-F238E27FC236}">
                <a16:creationId xmlns:a16="http://schemas.microsoft.com/office/drawing/2014/main" id="{58EBA113-6605-4291-A31D-0BEA2EFFB5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13" name="Group 112">
            <a:extLst>
              <a:ext uri="{FF2B5EF4-FFF2-40B4-BE49-F238E27FC236}">
                <a16:creationId xmlns:a16="http://schemas.microsoft.com/office/drawing/2014/main" id="{7DC925D4-A222-4AF4-B410-4AFDEE4557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8100000" flipH="1">
            <a:off x="6674373" y="402322"/>
            <a:ext cx="641183" cy="1069728"/>
            <a:chOff x="6484112" y="2967038"/>
            <a:chExt cx="641183" cy="1069728"/>
          </a:xfrm>
        </p:grpSpPr>
        <p:grpSp>
          <p:nvGrpSpPr>
            <p:cNvPr id="114" name="Group 113">
              <a:extLst>
                <a:ext uri="{FF2B5EF4-FFF2-40B4-BE49-F238E27FC236}">
                  <a16:creationId xmlns:a16="http://schemas.microsoft.com/office/drawing/2014/main" id="{0DBBB94E-15E5-42D1-A617-70B91FC06DD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19" name="Freeform 68">
                <a:extLst>
                  <a:ext uri="{FF2B5EF4-FFF2-40B4-BE49-F238E27FC236}">
                    <a16:creationId xmlns:a16="http://schemas.microsoft.com/office/drawing/2014/main" id="{2C81B35A-4CE9-4440-B050-12A299FA65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69">
                <a:extLst>
                  <a:ext uri="{FF2B5EF4-FFF2-40B4-BE49-F238E27FC236}">
                    <a16:creationId xmlns:a16="http://schemas.microsoft.com/office/drawing/2014/main" id="{A0D17983-4044-441A-ADBD-E035D9AE7E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1" name="Line 70">
                <a:extLst>
                  <a:ext uri="{FF2B5EF4-FFF2-40B4-BE49-F238E27FC236}">
                    <a16:creationId xmlns:a16="http://schemas.microsoft.com/office/drawing/2014/main" id="{19F1FD06-FDAD-4A4F-BFA2-40C00615ED52}"/>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5" name="Group 114">
              <a:extLst>
                <a:ext uri="{FF2B5EF4-FFF2-40B4-BE49-F238E27FC236}">
                  <a16:creationId xmlns:a16="http://schemas.microsoft.com/office/drawing/2014/main" id="{7EFDE4C0-4728-4BFA-AB30-F128558D043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16" name="Freeform 68">
                <a:extLst>
                  <a:ext uri="{FF2B5EF4-FFF2-40B4-BE49-F238E27FC236}">
                    <a16:creationId xmlns:a16="http://schemas.microsoft.com/office/drawing/2014/main" id="{1D506130-A061-4892-B4AB-FC514FF04AA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69">
                <a:extLst>
                  <a:ext uri="{FF2B5EF4-FFF2-40B4-BE49-F238E27FC236}">
                    <a16:creationId xmlns:a16="http://schemas.microsoft.com/office/drawing/2014/main" id="{49AD3E33-5B3A-488D-9055-A66F489647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8" name="Line 70">
                <a:extLst>
                  <a:ext uri="{FF2B5EF4-FFF2-40B4-BE49-F238E27FC236}">
                    <a16:creationId xmlns:a16="http://schemas.microsoft.com/office/drawing/2014/main" id="{A5CE7C61-384B-4565-8779-29E91BEF4C5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23" name="Group 122">
            <a:extLst>
              <a:ext uri="{FF2B5EF4-FFF2-40B4-BE49-F238E27FC236}">
                <a16:creationId xmlns:a16="http://schemas.microsoft.com/office/drawing/2014/main" id="{5EE5DB50-1341-4A9E-A206-967EBBDE44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8900000" flipH="1">
            <a:off x="11020476" y="5368081"/>
            <a:ext cx="641183" cy="1069728"/>
            <a:chOff x="6484112" y="2967038"/>
            <a:chExt cx="641183" cy="1069728"/>
          </a:xfrm>
        </p:grpSpPr>
        <p:grpSp>
          <p:nvGrpSpPr>
            <p:cNvPr id="124" name="Group 123">
              <a:extLst>
                <a:ext uri="{FF2B5EF4-FFF2-40B4-BE49-F238E27FC236}">
                  <a16:creationId xmlns:a16="http://schemas.microsoft.com/office/drawing/2014/main" id="{19A84626-F20C-4555-AFAF-1A2B70D3D9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29" name="Freeform 68">
                <a:extLst>
                  <a:ext uri="{FF2B5EF4-FFF2-40B4-BE49-F238E27FC236}">
                    <a16:creationId xmlns:a16="http://schemas.microsoft.com/office/drawing/2014/main" id="{561A2DEB-32E0-497B-AFF5-12455326DCA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0" name="Freeform 69">
                <a:extLst>
                  <a:ext uri="{FF2B5EF4-FFF2-40B4-BE49-F238E27FC236}">
                    <a16:creationId xmlns:a16="http://schemas.microsoft.com/office/drawing/2014/main" id="{F74C0FA4-7280-478C-9F0A-5C44367405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1" name="Line 70">
                <a:extLst>
                  <a:ext uri="{FF2B5EF4-FFF2-40B4-BE49-F238E27FC236}">
                    <a16:creationId xmlns:a16="http://schemas.microsoft.com/office/drawing/2014/main" id="{6055EE13-719B-42CB-B390-656E3D7ED4B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5" name="Group 124">
              <a:extLst>
                <a:ext uri="{FF2B5EF4-FFF2-40B4-BE49-F238E27FC236}">
                  <a16:creationId xmlns:a16="http://schemas.microsoft.com/office/drawing/2014/main" id="{0AFE4A8F-11DC-406B-81CA-1EFF5D00CE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26" name="Freeform 68">
                <a:extLst>
                  <a:ext uri="{FF2B5EF4-FFF2-40B4-BE49-F238E27FC236}">
                    <a16:creationId xmlns:a16="http://schemas.microsoft.com/office/drawing/2014/main" id="{1220809B-3187-4A4E-B1B4-931C71836CC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69">
                <a:extLst>
                  <a:ext uri="{FF2B5EF4-FFF2-40B4-BE49-F238E27FC236}">
                    <a16:creationId xmlns:a16="http://schemas.microsoft.com/office/drawing/2014/main" id="{FA8BADC2-4522-4CCB-B068-9C3AC1F1EF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8" name="Line 70">
                <a:extLst>
                  <a:ext uri="{FF2B5EF4-FFF2-40B4-BE49-F238E27FC236}">
                    <a16:creationId xmlns:a16="http://schemas.microsoft.com/office/drawing/2014/main" id="{8507DFE2-C18B-40C2-A945-EFDD0D8EC93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pic>
        <p:nvPicPr>
          <p:cNvPr id="3" name="Audio 2">
            <a:hlinkClick r:id="" action="ppaction://media"/>
            <a:extLst>
              <a:ext uri="{FF2B5EF4-FFF2-40B4-BE49-F238E27FC236}">
                <a16:creationId xmlns:a16="http://schemas.microsoft.com/office/drawing/2014/main" id="{B5EF88D8-70D7-47D3-B36D-79D9A08055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94189514"/>
      </p:ext>
    </p:extLst>
  </p:cSld>
  <p:clrMapOvr>
    <a:masterClrMapping/>
  </p:clrMapOvr>
  <mc:AlternateContent xmlns:mc="http://schemas.openxmlformats.org/markup-compatibility/2006">
    <mc:Choice xmlns:p14="http://schemas.microsoft.com/office/powerpoint/2010/main" Requires="p14">
      <p:transition spd="slow" p14:dur="2000" advTm="32285"/>
    </mc:Choice>
    <mc:Fallback>
      <p:transition spd="slow" advTm="32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4" presetClass="entr" presetSubtype="10"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01" name="Straight Connector 100">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03" name="Group 102">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04" name="Group 103">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06"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5"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09" name="Rectangle 108">
            <a:extLst>
              <a:ext uri="{FF2B5EF4-FFF2-40B4-BE49-F238E27FC236}">
                <a16:creationId xmlns:a16="http://schemas.microsoft.com/office/drawing/2014/main" id="{72C53508-B3F0-4B95-A7BB-3FB94033C4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15D37A-89FF-4B76-92D7-E9EE8453D2B4}"/>
              </a:ext>
            </a:extLst>
          </p:cNvPr>
          <p:cNvSpPr>
            <a:spLocks noGrp="1"/>
          </p:cNvSpPr>
          <p:nvPr>
            <p:ph type="title"/>
          </p:nvPr>
        </p:nvSpPr>
        <p:spPr>
          <a:xfrm>
            <a:off x="7113600" y="1311279"/>
            <a:ext cx="4060800" cy="2049502"/>
          </a:xfrm>
        </p:spPr>
        <p:txBody>
          <a:bodyPr vert="horz" lIns="91440" tIns="45720" rIns="91440" bIns="45720" rtlCol="0" anchor="b" anchorCtr="0">
            <a:noAutofit/>
          </a:bodyPr>
          <a:lstStyle/>
          <a:p>
            <a:pPr algn="ctr"/>
            <a:r>
              <a:rPr lang="en-US" sz="1700" dirty="0">
                <a:effectLst/>
                <a:ea typeface="Calibri" panose="020F0502020204030204" pitchFamily="34" charset="0"/>
              </a:rPr>
              <a:t>However, this also does not discourage customers from recurring their travel experience in preference to airways. This trend continues in the ‘Airline Departures’ graphic; with the booming pilgrimage known as “air travel” rising from 1977 to 2019, more departures transpired in the span of more than 40 years.</a:t>
            </a:r>
            <a:endParaRPr lang="en-US" sz="1700" dirty="0"/>
          </a:p>
        </p:txBody>
      </p:sp>
      <p:pic>
        <p:nvPicPr>
          <p:cNvPr id="5" name="Content Placeholder 4">
            <a:extLst>
              <a:ext uri="{FF2B5EF4-FFF2-40B4-BE49-F238E27FC236}">
                <a16:creationId xmlns:a16="http://schemas.microsoft.com/office/drawing/2014/main" id="{EBEFA635-E590-4616-899E-40AE2727F4C6}"/>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55389" y="1762126"/>
            <a:ext cx="5933313" cy="3314700"/>
          </a:xfrm>
          <a:prstGeom prst="rect">
            <a:avLst/>
          </a:prstGeom>
        </p:spPr>
      </p:pic>
      <p:cxnSp>
        <p:nvCxnSpPr>
          <p:cNvPr id="111" name="Straight Connector 110">
            <a:extLst>
              <a:ext uri="{FF2B5EF4-FFF2-40B4-BE49-F238E27FC236}">
                <a16:creationId xmlns:a16="http://schemas.microsoft.com/office/drawing/2014/main" id="{58EBA113-6605-4291-A31D-0BEA2EFFB5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40" name="Group 112">
            <a:extLst>
              <a:ext uri="{FF2B5EF4-FFF2-40B4-BE49-F238E27FC236}">
                <a16:creationId xmlns:a16="http://schemas.microsoft.com/office/drawing/2014/main" id="{7DC925D4-A222-4AF4-B410-4AFDEE4557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8100000" flipH="1">
            <a:off x="6674373" y="402322"/>
            <a:ext cx="641183" cy="1069728"/>
            <a:chOff x="6484112" y="2967038"/>
            <a:chExt cx="641183" cy="1069728"/>
          </a:xfrm>
        </p:grpSpPr>
        <p:grpSp>
          <p:nvGrpSpPr>
            <p:cNvPr id="141" name="Group 113">
              <a:extLst>
                <a:ext uri="{FF2B5EF4-FFF2-40B4-BE49-F238E27FC236}">
                  <a16:creationId xmlns:a16="http://schemas.microsoft.com/office/drawing/2014/main" id="{0DBBB94E-15E5-42D1-A617-70B91FC06DD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19" name="Freeform 68">
                <a:extLst>
                  <a:ext uri="{FF2B5EF4-FFF2-40B4-BE49-F238E27FC236}">
                    <a16:creationId xmlns:a16="http://schemas.microsoft.com/office/drawing/2014/main" id="{2C81B35A-4CE9-4440-B050-12A299FA65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69">
                <a:extLst>
                  <a:ext uri="{FF2B5EF4-FFF2-40B4-BE49-F238E27FC236}">
                    <a16:creationId xmlns:a16="http://schemas.microsoft.com/office/drawing/2014/main" id="{A0D17983-4044-441A-ADBD-E035D9AE7E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1" name="Line 70">
                <a:extLst>
                  <a:ext uri="{FF2B5EF4-FFF2-40B4-BE49-F238E27FC236}">
                    <a16:creationId xmlns:a16="http://schemas.microsoft.com/office/drawing/2014/main" id="{19F1FD06-FDAD-4A4F-BFA2-40C00615ED52}"/>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5" name="Group 114">
              <a:extLst>
                <a:ext uri="{FF2B5EF4-FFF2-40B4-BE49-F238E27FC236}">
                  <a16:creationId xmlns:a16="http://schemas.microsoft.com/office/drawing/2014/main" id="{7EFDE4C0-4728-4BFA-AB30-F128558D043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16" name="Freeform 68">
                <a:extLst>
                  <a:ext uri="{FF2B5EF4-FFF2-40B4-BE49-F238E27FC236}">
                    <a16:creationId xmlns:a16="http://schemas.microsoft.com/office/drawing/2014/main" id="{1D506130-A061-4892-B4AB-FC514FF04AA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69">
                <a:extLst>
                  <a:ext uri="{FF2B5EF4-FFF2-40B4-BE49-F238E27FC236}">
                    <a16:creationId xmlns:a16="http://schemas.microsoft.com/office/drawing/2014/main" id="{49AD3E33-5B3A-488D-9055-A66F489647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8" name="Line 70">
                <a:extLst>
                  <a:ext uri="{FF2B5EF4-FFF2-40B4-BE49-F238E27FC236}">
                    <a16:creationId xmlns:a16="http://schemas.microsoft.com/office/drawing/2014/main" id="{A5CE7C61-384B-4565-8779-29E91BEF4C5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23" name="Group 122">
            <a:extLst>
              <a:ext uri="{FF2B5EF4-FFF2-40B4-BE49-F238E27FC236}">
                <a16:creationId xmlns:a16="http://schemas.microsoft.com/office/drawing/2014/main" id="{5EE5DB50-1341-4A9E-A206-967EBBDE44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8900000" flipH="1">
            <a:off x="11020476" y="5368081"/>
            <a:ext cx="641183" cy="1069728"/>
            <a:chOff x="6484112" y="2967038"/>
            <a:chExt cx="641183" cy="1069728"/>
          </a:xfrm>
        </p:grpSpPr>
        <p:grpSp>
          <p:nvGrpSpPr>
            <p:cNvPr id="124" name="Group 123">
              <a:extLst>
                <a:ext uri="{FF2B5EF4-FFF2-40B4-BE49-F238E27FC236}">
                  <a16:creationId xmlns:a16="http://schemas.microsoft.com/office/drawing/2014/main" id="{19A84626-F20C-4555-AFAF-1A2B70D3D9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42" name="Freeform 68">
                <a:extLst>
                  <a:ext uri="{FF2B5EF4-FFF2-40B4-BE49-F238E27FC236}">
                    <a16:creationId xmlns:a16="http://schemas.microsoft.com/office/drawing/2014/main" id="{561A2DEB-32E0-497B-AFF5-12455326DCA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3" name="Freeform 69">
                <a:extLst>
                  <a:ext uri="{FF2B5EF4-FFF2-40B4-BE49-F238E27FC236}">
                    <a16:creationId xmlns:a16="http://schemas.microsoft.com/office/drawing/2014/main" id="{F74C0FA4-7280-478C-9F0A-5C44367405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4" name="Line 70">
                <a:extLst>
                  <a:ext uri="{FF2B5EF4-FFF2-40B4-BE49-F238E27FC236}">
                    <a16:creationId xmlns:a16="http://schemas.microsoft.com/office/drawing/2014/main" id="{6055EE13-719B-42CB-B390-656E3D7ED4B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45" name="Group 124">
              <a:extLst>
                <a:ext uri="{FF2B5EF4-FFF2-40B4-BE49-F238E27FC236}">
                  <a16:creationId xmlns:a16="http://schemas.microsoft.com/office/drawing/2014/main" id="{0AFE4A8F-11DC-406B-81CA-1EFF5D00CE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46" name="Freeform 68">
                <a:extLst>
                  <a:ext uri="{FF2B5EF4-FFF2-40B4-BE49-F238E27FC236}">
                    <a16:creationId xmlns:a16="http://schemas.microsoft.com/office/drawing/2014/main" id="{1220809B-3187-4A4E-B1B4-931C71836CC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7" name="Freeform 69">
                <a:extLst>
                  <a:ext uri="{FF2B5EF4-FFF2-40B4-BE49-F238E27FC236}">
                    <a16:creationId xmlns:a16="http://schemas.microsoft.com/office/drawing/2014/main" id="{FA8BADC2-4522-4CCB-B068-9C3AC1F1EF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8" name="Line 70">
                <a:extLst>
                  <a:ext uri="{FF2B5EF4-FFF2-40B4-BE49-F238E27FC236}">
                    <a16:creationId xmlns:a16="http://schemas.microsoft.com/office/drawing/2014/main" id="{8507DFE2-C18B-40C2-A945-EFDD0D8EC93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pic>
        <p:nvPicPr>
          <p:cNvPr id="3" name="Audio 2">
            <a:hlinkClick r:id="" action="ppaction://media"/>
            <a:extLst>
              <a:ext uri="{FF2B5EF4-FFF2-40B4-BE49-F238E27FC236}">
                <a16:creationId xmlns:a16="http://schemas.microsoft.com/office/drawing/2014/main" id="{F7E6CD34-11D9-43F7-98EC-607A9C7A06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495850723"/>
      </p:ext>
    </p:extLst>
  </p:cSld>
  <p:clrMapOvr>
    <a:masterClrMapping/>
  </p:clrMapOvr>
  <mc:AlternateContent xmlns:mc="http://schemas.openxmlformats.org/markup-compatibility/2006">
    <mc:Choice xmlns:p14="http://schemas.microsoft.com/office/powerpoint/2010/main" Requires="p14">
      <p:transition spd="slow" p14:dur="2000" advTm="29940"/>
    </mc:Choice>
    <mc:Fallback>
      <p:transition spd="slow" advTm="299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21" presetClass="entr" presetSubtype="1"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heel(1)">
                                      <p:cBhvr>
                                        <p:cTn id="10"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01" name="Straight Connector 100">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03" name="Group 102">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04" name="Group 103">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06"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5"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09" name="Rectangle 108">
            <a:extLst>
              <a:ext uri="{FF2B5EF4-FFF2-40B4-BE49-F238E27FC236}">
                <a16:creationId xmlns:a16="http://schemas.microsoft.com/office/drawing/2014/main" id="{72C53508-B3F0-4B95-A7BB-3FB94033C4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395E95-9729-4950-A124-B4E908552770}"/>
              </a:ext>
            </a:extLst>
          </p:cNvPr>
          <p:cNvSpPr>
            <a:spLocks noGrp="1"/>
          </p:cNvSpPr>
          <p:nvPr>
            <p:ph type="title"/>
          </p:nvPr>
        </p:nvSpPr>
        <p:spPr>
          <a:xfrm>
            <a:off x="7113600" y="1311279"/>
            <a:ext cx="4060800" cy="2049502"/>
          </a:xfrm>
        </p:spPr>
        <p:txBody>
          <a:bodyPr vert="horz" lIns="91440" tIns="45720" rIns="91440" bIns="45720" rtlCol="0" anchor="b" anchorCtr="0">
            <a:normAutofit/>
          </a:bodyPr>
          <a:lstStyle/>
          <a:p>
            <a:pPr algn="ctr"/>
            <a:r>
              <a:rPr lang="en-US" sz="2000" dirty="0">
                <a:effectLst/>
                <a:ea typeface="Calibri" panose="020F0502020204030204" pitchFamily="34" charset="0"/>
              </a:rPr>
              <a:t>An akin occurrence transpires in the ‘Airline Load Factor’ graphic; in the span of more than 40 years, there is a rise in boarding airways over other travel preferences.</a:t>
            </a:r>
            <a:endParaRPr lang="en-US" sz="2000" dirty="0"/>
          </a:p>
        </p:txBody>
      </p:sp>
      <p:pic>
        <p:nvPicPr>
          <p:cNvPr id="5" name="Content Placeholder 4">
            <a:extLst>
              <a:ext uri="{FF2B5EF4-FFF2-40B4-BE49-F238E27FC236}">
                <a16:creationId xmlns:a16="http://schemas.microsoft.com/office/drawing/2014/main" id="{626670C3-2224-4F15-A754-EF76067A142A}"/>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40212" y="1619251"/>
            <a:ext cx="5985836" cy="3612298"/>
          </a:xfrm>
          <a:prstGeom prst="rect">
            <a:avLst/>
          </a:prstGeom>
        </p:spPr>
      </p:pic>
      <p:cxnSp>
        <p:nvCxnSpPr>
          <p:cNvPr id="111" name="Straight Connector 110">
            <a:extLst>
              <a:ext uri="{FF2B5EF4-FFF2-40B4-BE49-F238E27FC236}">
                <a16:creationId xmlns:a16="http://schemas.microsoft.com/office/drawing/2014/main" id="{58EBA113-6605-4291-A31D-0BEA2EFFB5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13" name="Group 112">
            <a:extLst>
              <a:ext uri="{FF2B5EF4-FFF2-40B4-BE49-F238E27FC236}">
                <a16:creationId xmlns:a16="http://schemas.microsoft.com/office/drawing/2014/main" id="{7DC925D4-A222-4AF4-B410-4AFDEE4557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8100000" flipH="1">
            <a:off x="6674373" y="402322"/>
            <a:ext cx="641183" cy="1069728"/>
            <a:chOff x="6484112" y="2967038"/>
            <a:chExt cx="641183" cy="1069728"/>
          </a:xfrm>
        </p:grpSpPr>
        <p:grpSp>
          <p:nvGrpSpPr>
            <p:cNvPr id="114" name="Group 113">
              <a:extLst>
                <a:ext uri="{FF2B5EF4-FFF2-40B4-BE49-F238E27FC236}">
                  <a16:creationId xmlns:a16="http://schemas.microsoft.com/office/drawing/2014/main" id="{0DBBB94E-15E5-42D1-A617-70B91FC06DD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19" name="Freeform 68">
                <a:extLst>
                  <a:ext uri="{FF2B5EF4-FFF2-40B4-BE49-F238E27FC236}">
                    <a16:creationId xmlns:a16="http://schemas.microsoft.com/office/drawing/2014/main" id="{2C81B35A-4CE9-4440-B050-12A299FA65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69">
                <a:extLst>
                  <a:ext uri="{FF2B5EF4-FFF2-40B4-BE49-F238E27FC236}">
                    <a16:creationId xmlns:a16="http://schemas.microsoft.com/office/drawing/2014/main" id="{A0D17983-4044-441A-ADBD-E035D9AE7E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1" name="Line 70">
                <a:extLst>
                  <a:ext uri="{FF2B5EF4-FFF2-40B4-BE49-F238E27FC236}">
                    <a16:creationId xmlns:a16="http://schemas.microsoft.com/office/drawing/2014/main" id="{19F1FD06-FDAD-4A4F-BFA2-40C00615ED52}"/>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45" name="Group 114">
              <a:extLst>
                <a:ext uri="{FF2B5EF4-FFF2-40B4-BE49-F238E27FC236}">
                  <a16:creationId xmlns:a16="http://schemas.microsoft.com/office/drawing/2014/main" id="{7EFDE4C0-4728-4BFA-AB30-F128558D043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46" name="Freeform 68">
                <a:extLst>
                  <a:ext uri="{FF2B5EF4-FFF2-40B4-BE49-F238E27FC236}">
                    <a16:creationId xmlns:a16="http://schemas.microsoft.com/office/drawing/2014/main" id="{1D506130-A061-4892-B4AB-FC514FF04AA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7" name="Freeform 69">
                <a:extLst>
                  <a:ext uri="{FF2B5EF4-FFF2-40B4-BE49-F238E27FC236}">
                    <a16:creationId xmlns:a16="http://schemas.microsoft.com/office/drawing/2014/main" id="{49AD3E33-5B3A-488D-9055-A66F489647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8" name="Line 70">
                <a:extLst>
                  <a:ext uri="{FF2B5EF4-FFF2-40B4-BE49-F238E27FC236}">
                    <a16:creationId xmlns:a16="http://schemas.microsoft.com/office/drawing/2014/main" id="{A5CE7C61-384B-4565-8779-29E91BEF4C5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23" name="Group 122">
            <a:extLst>
              <a:ext uri="{FF2B5EF4-FFF2-40B4-BE49-F238E27FC236}">
                <a16:creationId xmlns:a16="http://schemas.microsoft.com/office/drawing/2014/main" id="{5EE5DB50-1341-4A9E-A206-967EBBDE44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8900000" flipH="1">
            <a:off x="11020476" y="5368081"/>
            <a:ext cx="641183" cy="1069728"/>
            <a:chOff x="6484112" y="2967038"/>
            <a:chExt cx="641183" cy="1069728"/>
          </a:xfrm>
        </p:grpSpPr>
        <p:grpSp>
          <p:nvGrpSpPr>
            <p:cNvPr id="148" name="Group 123">
              <a:extLst>
                <a:ext uri="{FF2B5EF4-FFF2-40B4-BE49-F238E27FC236}">
                  <a16:creationId xmlns:a16="http://schemas.microsoft.com/office/drawing/2014/main" id="{19A84626-F20C-4555-AFAF-1A2B70D3D9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49" name="Freeform 68">
                <a:extLst>
                  <a:ext uri="{FF2B5EF4-FFF2-40B4-BE49-F238E27FC236}">
                    <a16:creationId xmlns:a16="http://schemas.microsoft.com/office/drawing/2014/main" id="{561A2DEB-32E0-497B-AFF5-12455326DCA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0" name="Freeform 69">
                <a:extLst>
                  <a:ext uri="{FF2B5EF4-FFF2-40B4-BE49-F238E27FC236}">
                    <a16:creationId xmlns:a16="http://schemas.microsoft.com/office/drawing/2014/main" id="{F74C0FA4-7280-478C-9F0A-5C44367405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1" name="Line 70">
                <a:extLst>
                  <a:ext uri="{FF2B5EF4-FFF2-40B4-BE49-F238E27FC236}">
                    <a16:creationId xmlns:a16="http://schemas.microsoft.com/office/drawing/2014/main" id="{6055EE13-719B-42CB-B390-656E3D7ED4B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52" name="Group 124">
              <a:extLst>
                <a:ext uri="{FF2B5EF4-FFF2-40B4-BE49-F238E27FC236}">
                  <a16:creationId xmlns:a16="http://schemas.microsoft.com/office/drawing/2014/main" id="{0AFE4A8F-11DC-406B-81CA-1EFF5D00CE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53" name="Freeform 68">
                <a:extLst>
                  <a:ext uri="{FF2B5EF4-FFF2-40B4-BE49-F238E27FC236}">
                    <a16:creationId xmlns:a16="http://schemas.microsoft.com/office/drawing/2014/main" id="{1220809B-3187-4A4E-B1B4-931C71836CC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69">
                <a:extLst>
                  <a:ext uri="{FF2B5EF4-FFF2-40B4-BE49-F238E27FC236}">
                    <a16:creationId xmlns:a16="http://schemas.microsoft.com/office/drawing/2014/main" id="{FA8BADC2-4522-4CCB-B068-9C3AC1F1EF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5" name="Line 70">
                <a:extLst>
                  <a:ext uri="{FF2B5EF4-FFF2-40B4-BE49-F238E27FC236}">
                    <a16:creationId xmlns:a16="http://schemas.microsoft.com/office/drawing/2014/main" id="{8507DFE2-C18B-40C2-A945-EFDD0D8EC93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pic>
        <p:nvPicPr>
          <p:cNvPr id="3" name="Audio 2">
            <a:hlinkClick r:id="" action="ppaction://media"/>
            <a:extLst>
              <a:ext uri="{FF2B5EF4-FFF2-40B4-BE49-F238E27FC236}">
                <a16:creationId xmlns:a16="http://schemas.microsoft.com/office/drawing/2014/main" id="{7CBC611F-ED57-41E4-AF30-3F5C6C88C5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07867086"/>
      </p:ext>
    </p:extLst>
  </p:cSld>
  <p:clrMapOvr>
    <a:masterClrMapping/>
  </p:clrMapOvr>
  <mc:AlternateContent xmlns:mc="http://schemas.openxmlformats.org/markup-compatibility/2006">
    <mc:Choice xmlns:p14="http://schemas.microsoft.com/office/powerpoint/2010/main" Requires="p14">
      <p:transition spd="slow" p14:dur="2000" advTm="16890"/>
    </mc:Choice>
    <mc:Fallback>
      <p:transition spd="slow" advTm="168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6" presetClass="entr" presetSubtype="16"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ircle(in)">
                                      <p:cBhvr>
                                        <p:cTn id="10"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01" name="Straight Connector 100">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03" name="Group 102">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04" name="Group 103">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06"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5"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09" name="Rectangle 108">
            <a:extLst>
              <a:ext uri="{FF2B5EF4-FFF2-40B4-BE49-F238E27FC236}">
                <a16:creationId xmlns:a16="http://schemas.microsoft.com/office/drawing/2014/main" id="{72C53508-B3F0-4B95-A7BB-3FB94033C4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2F2925-415B-4BF5-82DB-2ED288AD17F4}"/>
              </a:ext>
            </a:extLst>
          </p:cNvPr>
          <p:cNvSpPr>
            <a:spLocks noGrp="1"/>
          </p:cNvSpPr>
          <p:nvPr>
            <p:ph type="title"/>
          </p:nvPr>
        </p:nvSpPr>
        <p:spPr>
          <a:xfrm>
            <a:off x="7113600" y="1311279"/>
            <a:ext cx="4060800" cy="2049502"/>
          </a:xfrm>
        </p:spPr>
        <p:txBody>
          <a:bodyPr vert="horz" lIns="91440" tIns="45720" rIns="91440" bIns="45720" rtlCol="0" anchor="b" anchorCtr="0">
            <a:normAutofit/>
          </a:bodyPr>
          <a:lstStyle/>
          <a:p>
            <a:pPr algn="ctr"/>
            <a:r>
              <a:rPr lang="en-US" sz="1500" dirty="0">
                <a:effectLst/>
                <a:ea typeface="Calibri" panose="020F0502020204030204" pitchFamily="34" charset="0"/>
              </a:rPr>
              <a:t>We acknowledge this direction in the ‘Airline Profit’ graphic; in the span of more than 40 years, there is an interconnected relationship between </a:t>
            </a:r>
            <a:r>
              <a:rPr lang="en-US" sz="1500" b="1" dirty="0">
                <a:effectLst/>
                <a:ea typeface="Calibri" panose="020F0502020204030204" pitchFamily="34" charset="0"/>
              </a:rPr>
              <a:t>Operating Profit </a:t>
            </a:r>
            <a:r>
              <a:rPr lang="en-US" sz="1500" dirty="0">
                <a:effectLst/>
                <a:ea typeface="Calibri" panose="020F0502020204030204" pitchFamily="34" charset="0"/>
              </a:rPr>
              <a:t>and </a:t>
            </a:r>
            <a:r>
              <a:rPr lang="en-US" sz="1500" b="1" dirty="0">
                <a:effectLst/>
                <a:ea typeface="Calibri" panose="020F0502020204030204" pitchFamily="34" charset="0"/>
              </a:rPr>
              <a:t>Net Profit</a:t>
            </a:r>
            <a:r>
              <a:rPr lang="en-US" sz="1500" dirty="0">
                <a:effectLst/>
                <a:ea typeface="Calibri" panose="020F0502020204030204" pitchFamily="34" charset="0"/>
              </a:rPr>
              <a:t> by the </a:t>
            </a:r>
            <a:r>
              <a:rPr lang="en-US" sz="1500" b="1" dirty="0">
                <a:effectLst/>
                <a:ea typeface="Calibri" panose="020F0502020204030204" pitchFamily="34" charset="0"/>
              </a:rPr>
              <a:t>Net Profit</a:t>
            </a:r>
            <a:r>
              <a:rPr lang="en-US" sz="1500" dirty="0">
                <a:effectLst/>
                <a:ea typeface="Calibri" panose="020F0502020204030204" pitchFamily="34" charset="0"/>
              </a:rPr>
              <a:t> only reclining for three events in time: once in the late 1980’s to mid-1990’s, another in the early 2000’s (effects of 9/11), and lastly, in the few years leading up to 2010 (global recession).</a:t>
            </a:r>
            <a:endParaRPr lang="en-US" sz="1500" dirty="0"/>
          </a:p>
        </p:txBody>
      </p:sp>
      <p:pic>
        <p:nvPicPr>
          <p:cNvPr id="5" name="Content Placeholder 4">
            <a:extLst>
              <a:ext uri="{FF2B5EF4-FFF2-40B4-BE49-F238E27FC236}">
                <a16:creationId xmlns:a16="http://schemas.microsoft.com/office/drawing/2014/main" id="{FB8F7734-E584-44D4-88A0-92B7B6B931CD}"/>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85230" y="1714480"/>
            <a:ext cx="5940811" cy="3429039"/>
          </a:xfrm>
          <a:prstGeom prst="rect">
            <a:avLst/>
          </a:prstGeom>
        </p:spPr>
      </p:pic>
      <p:cxnSp>
        <p:nvCxnSpPr>
          <p:cNvPr id="111" name="Straight Connector 110">
            <a:extLst>
              <a:ext uri="{FF2B5EF4-FFF2-40B4-BE49-F238E27FC236}">
                <a16:creationId xmlns:a16="http://schemas.microsoft.com/office/drawing/2014/main" id="{58EBA113-6605-4291-A31D-0BEA2EFFB5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13" name="Group 112">
            <a:extLst>
              <a:ext uri="{FF2B5EF4-FFF2-40B4-BE49-F238E27FC236}">
                <a16:creationId xmlns:a16="http://schemas.microsoft.com/office/drawing/2014/main" id="{7DC925D4-A222-4AF4-B410-4AFDEE4557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8100000" flipH="1">
            <a:off x="6674373" y="402322"/>
            <a:ext cx="641183" cy="1069728"/>
            <a:chOff x="6484112" y="2967038"/>
            <a:chExt cx="641183" cy="1069728"/>
          </a:xfrm>
        </p:grpSpPr>
        <p:grpSp>
          <p:nvGrpSpPr>
            <p:cNvPr id="114" name="Group 113">
              <a:extLst>
                <a:ext uri="{FF2B5EF4-FFF2-40B4-BE49-F238E27FC236}">
                  <a16:creationId xmlns:a16="http://schemas.microsoft.com/office/drawing/2014/main" id="{0DBBB94E-15E5-42D1-A617-70B91FC06DD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19" name="Freeform 68">
                <a:extLst>
                  <a:ext uri="{FF2B5EF4-FFF2-40B4-BE49-F238E27FC236}">
                    <a16:creationId xmlns:a16="http://schemas.microsoft.com/office/drawing/2014/main" id="{2C81B35A-4CE9-4440-B050-12A299FA65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69">
                <a:extLst>
                  <a:ext uri="{FF2B5EF4-FFF2-40B4-BE49-F238E27FC236}">
                    <a16:creationId xmlns:a16="http://schemas.microsoft.com/office/drawing/2014/main" id="{A0D17983-4044-441A-ADBD-E035D9AE7E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1" name="Line 70">
                <a:extLst>
                  <a:ext uri="{FF2B5EF4-FFF2-40B4-BE49-F238E27FC236}">
                    <a16:creationId xmlns:a16="http://schemas.microsoft.com/office/drawing/2014/main" id="{19F1FD06-FDAD-4A4F-BFA2-40C00615ED52}"/>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5" name="Group 114">
              <a:extLst>
                <a:ext uri="{FF2B5EF4-FFF2-40B4-BE49-F238E27FC236}">
                  <a16:creationId xmlns:a16="http://schemas.microsoft.com/office/drawing/2014/main" id="{7EFDE4C0-4728-4BFA-AB30-F128558D043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16" name="Freeform 68">
                <a:extLst>
                  <a:ext uri="{FF2B5EF4-FFF2-40B4-BE49-F238E27FC236}">
                    <a16:creationId xmlns:a16="http://schemas.microsoft.com/office/drawing/2014/main" id="{1D506130-A061-4892-B4AB-FC514FF04AA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69">
                <a:extLst>
                  <a:ext uri="{FF2B5EF4-FFF2-40B4-BE49-F238E27FC236}">
                    <a16:creationId xmlns:a16="http://schemas.microsoft.com/office/drawing/2014/main" id="{49AD3E33-5B3A-488D-9055-A66F489647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8" name="Line 70">
                <a:extLst>
                  <a:ext uri="{FF2B5EF4-FFF2-40B4-BE49-F238E27FC236}">
                    <a16:creationId xmlns:a16="http://schemas.microsoft.com/office/drawing/2014/main" id="{A5CE7C61-384B-4565-8779-29E91BEF4C5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23" name="Group 122">
            <a:extLst>
              <a:ext uri="{FF2B5EF4-FFF2-40B4-BE49-F238E27FC236}">
                <a16:creationId xmlns:a16="http://schemas.microsoft.com/office/drawing/2014/main" id="{5EE5DB50-1341-4A9E-A206-967EBBDE44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8900000" flipH="1">
            <a:off x="11020476" y="5368081"/>
            <a:ext cx="641183" cy="1069728"/>
            <a:chOff x="6484112" y="2967038"/>
            <a:chExt cx="641183" cy="1069728"/>
          </a:xfrm>
        </p:grpSpPr>
        <p:grpSp>
          <p:nvGrpSpPr>
            <p:cNvPr id="124" name="Group 123">
              <a:extLst>
                <a:ext uri="{FF2B5EF4-FFF2-40B4-BE49-F238E27FC236}">
                  <a16:creationId xmlns:a16="http://schemas.microsoft.com/office/drawing/2014/main" id="{19A84626-F20C-4555-AFAF-1A2B70D3D9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29" name="Freeform 68">
                <a:extLst>
                  <a:ext uri="{FF2B5EF4-FFF2-40B4-BE49-F238E27FC236}">
                    <a16:creationId xmlns:a16="http://schemas.microsoft.com/office/drawing/2014/main" id="{561A2DEB-32E0-497B-AFF5-12455326DCA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0" name="Freeform 69">
                <a:extLst>
                  <a:ext uri="{FF2B5EF4-FFF2-40B4-BE49-F238E27FC236}">
                    <a16:creationId xmlns:a16="http://schemas.microsoft.com/office/drawing/2014/main" id="{F74C0FA4-7280-478C-9F0A-5C44367405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1" name="Line 70">
                <a:extLst>
                  <a:ext uri="{FF2B5EF4-FFF2-40B4-BE49-F238E27FC236}">
                    <a16:creationId xmlns:a16="http://schemas.microsoft.com/office/drawing/2014/main" id="{6055EE13-719B-42CB-B390-656E3D7ED4B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5" name="Group 124">
              <a:extLst>
                <a:ext uri="{FF2B5EF4-FFF2-40B4-BE49-F238E27FC236}">
                  <a16:creationId xmlns:a16="http://schemas.microsoft.com/office/drawing/2014/main" id="{0AFE4A8F-11DC-406B-81CA-1EFF5D00CE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26" name="Freeform 68">
                <a:extLst>
                  <a:ext uri="{FF2B5EF4-FFF2-40B4-BE49-F238E27FC236}">
                    <a16:creationId xmlns:a16="http://schemas.microsoft.com/office/drawing/2014/main" id="{1220809B-3187-4A4E-B1B4-931C71836CC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69">
                <a:extLst>
                  <a:ext uri="{FF2B5EF4-FFF2-40B4-BE49-F238E27FC236}">
                    <a16:creationId xmlns:a16="http://schemas.microsoft.com/office/drawing/2014/main" id="{FA8BADC2-4522-4CCB-B068-9C3AC1F1EF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8" name="Line 70">
                <a:extLst>
                  <a:ext uri="{FF2B5EF4-FFF2-40B4-BE49-F238E27FC236}">
                    <a16:creationId xmlns:a16="http://schemas.microsoft.com/office/drawing/2014/main" id="{8507DFE2-C18B-40C2-A945-EFDD0D8EC93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pic>
        <p:nvPicPr>
          <p:cNvPr id="3" name="Audio 2">
            <a:hlinkClick r:id="" action="ppaction://media"/>
            <a:extLst>
              <a:ext uri="{FF2B5EF4-FFF2-40B4-BE49-F238E27FC236}">
                <a16:creationId xmlns:a16="http://schemas.microsoft.com/office/drawing/2014/main" id="{03915284-57ED-4520-B778-BB4B5410B0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66403725"/>
      </p:ext>
    </p:extLst>
  </p:cSld>
  <p:clrMapOvr>
    <a:masterClrMapping/>
  </p:clrMapOvr>
  <mc:AlternateContent xmlns:mc="http://schemas.openxmlformats.org/markup-compatibility/2006">
    <mc:Choice xmlns:p14="http://schemas.microsoft.com/office/powerpoint/2010/main" Requires="p14">
      <p:transition spd="slow" p14:dur="2000" advTm="33028"/>
    </mc:Choice>
    <mc:Fallback>
      <p:transition spd="slow" advTm="33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42" presetClass="entr" presetSubtype="0"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01" name="Straight Connector 100">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03" name="Group 102">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04" name="Group 103">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06"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5"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09" name="Rectangle 108">
            <a:extLst>
              <a:ext uri="{FF2B5EF4-FFF2-40B4-BE49-F238E27FC236}">
                <a16:creationId xmlns:a16="http://schemas.microsoft.com/office/drawing/2014/main" id="{72C53508-B3F0-4B95-A7BB-3FB94033C4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1A8F-BD03-412A-BB91-22DE0EEB625F}"/>
              </a:ext>
            </a:extLst>
          </p:cNvPr>
          <p:cNvSpPr>
            <a:spLocks noGrp="1"/>
          </p:cNvSpPr>
          <p:nvPr>
            <p:ph type="title"/>
          </p:nvPr>
        </p:nvSpPr>
        <p:spPr>
          <a:xfrm>
            <a:off x="7113600" y="1311279"/>
            <a:ext cx="4060800" cy="2049502"/>
          </a:xfrm>
        </p:spPr>
        <p:txBody>
          <a:bodyPr vert="horz" lIns="91440" tIns="45720" rIns="91440" bIns="45720" rtlCol="0" anchor="b" anchorCtr="0">
            <a:noAutofit/>
          </a:bodyPr>
          <a:lstStyle/>
          <a:p>
            <a:pPr algn="ctr"/>
            <a:r>
              <a:rPr lang="en-US" sz="1700" dirty="0">
                <a:effectLst/>
                <a:ea typeface="Calibri" panose="020F0502020204030204" pitchFamily="34" charset="0"/>
              </a:rPr>
              <a:t>Finally, an alike development happens in the ‘Airline Operating Expense &amp; Revenue’ graphic; in the timeframe of more than 40 years, there is an underlying relationship between expense and revenue to where revenue primarily exceeds expense, thus, consumers are still purchasing tickets for air travel.</a:t>
            </a:r>
            <a:endParaRPr lang="en-US" sz="1700" dirty="0"/>
          </a:p>
        </p:txBody>
      </p:sp>
      <p:pic>
        <p:nvPicPr>
          <p:cNvPr id="5" name="Content Placeholder 4">
            <a:extLst>
              <a:ext uri="{FF2B5EF4-FFF2-40B4-BE49-F238E27FC236}">
                <a16:creationId xmlns:a16="http://schemas.microsoft.com/office/drawing/2014/main" id="{69667A82-47EE-462E-8028-675D1DC876B9}"/>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77869" y="1790700"/>
            <a:ext cx="5956884" cy="3295649"/>
          </a:xfrm>
          <a:prstGeom prst="rect">
            <a:avLst/>
          </a:prstGeom>
        </p:spPr>
      </p:pic>
      <p:cxnSp>
        <p:nvCxnSpPr>
          <p:cNvPr id="111" name="Straight Connector 110">
            <a:extLst>
              <a:ext uri="{FF2B5EF4-FFF2-40B4-BE49-F238E27FC236}">
                <a16:creationId xmlns:a16="http://schemas.microsoft.com/office/drawing/2014/main" id="{58EBA113-6605-4291-A31D-0BEA2EFFB5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13" name="Group 112">
            <a:extLst>
              <a:ext uri="{FF2B5EF4-FFF2-40B4-BE49-F238E27FC236}">
                <a16:creationId xmlns:a16="http://schemas.microsoft.com/office/drawing/2014/main" id="{7DC925D4-A222-4AF4-B410-4AFDEE4557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8100000" flipH="1">
            <a:off x="6674373" y="402322"/>
            <a:ext cx="641183" cy="1069728"/>
            <a:chOff x="6484112" y="2967038"/>
            <a:chExt cx="641183" cy="1069728"/>
          </a:xfrm>
        </p:grpSpPr>
        <p:grpSp>
          <p:nvGrpSpPr>
            <p:cNvPr id="114" name="Group 113">
              <a:extLst>
                <a:ext uri="{FF2B5EF4-FFF2-40B4-BE49-F238E27FC236}">
                  <a16:creationId xmlns:a16="http://schemas.microsoft.com/office/drawing/2014/main" id="{0DBBB94E-15E5-42D1-A617-70B91FC06DD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19" name="Freeform 68">
                <a:extLst>
                  <a:ext uri="{FF2B5EF4-FFF2-40B4-BE49-F238E27FC236}">
                    <a16:creationId xmlns:a16="http://schemas.microsoft.com/office/drawing/2014/main" id="{2C81B35A-4CE9-4440-B050-12A299FA65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69">
                <a:extLst>
                  <a:ext uri="{FF2B5EF4-FFF2-40B4-BE49-F238E27FC236}">
                    <a16:creationId xmlns:a16="http://schemas.microsoft.com/office/drawing/2014/main" id="{A0D17983-4044-441A-ADBD-E035D9AE7E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1" name="Line 70">
                <a:extLst>
                  <a:ext uri="{FF2B5EF4-FFF2-40B4-BE49-F238E27FC236}">
                    <a16:creationId xmlns:a16="http://schemas.microsoft.com/office/drawing/2014/main" id="{19F1FD06-FDAD-4A4F-BFA2-40C00615ED52}"/>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5" name="Group 114">
              <a:extLst>
                <a:ext uri="{FF2B5EF4-FFF2-40B4-BE49-F238E27FC236}">
                  <a16:creationId xmlns:a16="http://schemas.microsoft.com/office/drawing/2014/main" id="{7EFDE4C0-4728-4BFA-AB30-F128558D043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16" name="Freeform 68">
                <a:extLst>
                  <a:ext uri="{FF2B5EF4-FFF2-40B4-BE49-F238E27FC236}">
                    <a16:creationId xmlns:a16="http://schemas.microsoft.com/office/drawing/2014/main" id="{1D506130-A061-4892-B4AB-FC514FF04AA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69">
                <a:extLst>
                  <a:ext uri="{FF2B5EF4-FFF2-40B4-BE49-F238E27FC236}">
                    <a16:creationId xmlns:a16="http://schemas.microsoft.com/office/drawing/2014/main" id="{49AD3E33-5B3A-488D-9055-A66F489647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8" name="Line 70">
                <a:extLst>
                  <a:ext uri="{FF2B5EF4-FFF2-40B4-BE49-F238E27FC236}">
                    <a16:creationId xmlns:a16="http://schemas.microsoft.com/office/drawing/2014/main" id="{A5CE7C61-384B-4565-8779-29E91BEF4C5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23" name="Group 122">
            <a:extLst>
              <a:ext uri="{FF2B5EF4-FFF2-40B4-BE49-F238E27FC236}">
                <a16:creationId xmlns:a16="http://schemas.microsoft.com/office/drawing/2014/main" id="{5EE5DB50-1341-4A9E-A206-967EBBDE44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8900000" flipH="1">
            <a:off x="11020476" y="5368081"/>
            <a:ext cx="641183" cy="1069728"/>
            <a:chOff x="6484112" y="2967038"/>
            <a:chExt cx="641183" cy="1069728"/>
          </a:xfrm>
        </p:grpSpPr>
        <p:grpSp>
          <p:nvGrpSpPr>
            <p:cNvPr id="124" name="Group 123">
              <a:extLst>
                <a:ext uri="{FF2B5EF4-FFF2-40B4-BE49-F238E27FC236}">
                  <a16:creationId xmlns:a16="http://schemas.microsoft.com/office/drawing/2014/main" id="{19A84626-F20C-4555-AFAF-1A2B70D3D9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29" name="Freeform 68">
                <a:extLst>
                  <a:ext uri="{FF2B5EF4-FFF2-40B4-BE49-F238E27FC236}">
                    <a16:creationId xmlns:a16="http://schemas.microsoft.com/office/drawing/2014/main" id="{561A2DEB-32E0-497B-AFF5-12455326DCA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0" name="Freeform 69">
                <a:extLst>
                  <a:ext uri="{FF2B5EF4-FFF2-40B4-BE49-F238E27FC236}">
                    <a16:creationId xmlns:a16="http://schemas.microsoft.com/office/drawing/2014/main" id="{F74C0FA4-7280-478C-9F0A-5C44367405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1" name="Line 70">
                <a:extLst>
                  <a:ext uri="{FF2B5EF4-FFF2-40B4-BE49-F238E27FC236}">
                    <a16:creationId xmlns:a16="http://schemas.microsoft.com/office/drawing/2014/main" id="{6055EE13-719B-42CB-B390-656E3D7ED4B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5" name="Group 124">
              <a:extLst>
                <a:ext uri="{FF2B5EF4-FFF2-40B4-BE49-F238E27FC236}">
                  <a16:creationId xmlns:a16="http://schemas.microsoft.com/office/drawing/2014/main" id="{0AFE4A8F-11DC-406B-81CA-1EFF5D00CE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26" name="Freeform 68">
                <a:extLst>
                  <a:ext uri="{FF2B5EF4-FFF2-40B4-BE49-F238E27FC236}">
                    <a16:creationId xmlns:a16="http://schemas.microsoft.com/office/drawing/2014/main" id="{1220809B-3187-4A4E-B1B4-931C71836CC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69">
                <a:extLst>
                  <a:ext uri="{FF2B5EF4-FFF2-40B4-BE49-F238E27FC236}">
                    <a16:creationId xmlns:a16="http://schemas.microsoft.com/office/drawing/2014/main" id="{FA8BADC2-4522-4CCB-B068-9C3AC1F1EF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8" name="Line 70">
                <a:extLst>
                  <a:ext uri="{FF2B5EF4-FFF2-40B4-BE49-F238E27FC236}">
                    <a16:creationId xmlns:a16="http://schemas.microsoft.com/office/drawing/2014/main" id="{8507DFE2-C18B-40C2-A945-EFDD0D8EC93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pic>
        <p:nvPicPr>
          <p:cNvPr id="3" name="Audio 2">
            <a:hlinkClick r:id="" action="ppaction://media"/>
            <a:extLst>
              <a:ext uri="{FF2B5EF4-FFF2-40B4-BE49-F238E27FC236}">
                <a16:creationId xmlns:a16="http://schemas.microsoft.com/office/drawing/2014/main" id="{0990F780-29C0-4FE9-8FE8-58D63994B1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61652151"/>
      </p:ext>
    </p:extLst>
  </p:cSld>
  <p:clrMapOvr>
    <a:masterClrMapping/>
  </p:clrMapOvr>
  <mc:AlternateContent xmlns:mc="http://schemas.openxmlformats.org/markup-compatibility/2006">
    <mc:Choice xmlns:p14="http://schemas.microsoft.com/office/powerpoint/2010/main" Requires="p14">
      <p:transition spd="slow" p14:dur="2000" advTm="23949"/>
    </mc:Choice>
    <mc:Fallback>
      <p:transition spd="slow" advTm="23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31" presetClass="entr" presetSubtype="0"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p:cTn id="10" dur="1000" fill="hold"/>
                                        <p:tgtEl>
                                          <p:spTgt spid="5"/>
                                        </p:tgtEl>
                                        <p:attrNameLst>
                                          <p:attrName>ppt_w</p:attrName>
                                        </p:attrNameLst>
                                      </p:cBhvr>
                                      <p:tavLst>
                                        <p:tav tm="0">
                                          <p:val>
                                            <p:fltVal val="0"/>
                                          </p:val>
                                        </p:tav>
                                        <p:tav tm="100000">
                                          <p:val>
                                            <p:strVal val="#ppt_w"/>
                                          </p:val>
                                        </p:tav>
                                      </p:tavLst>
                                    </p:anim>
                                    <p:anim calcmode="lin" valueType="num">
                                      <p:cBhvr>
                                        <p:cTn id="11" dur="1000" fill="hold"/>
                                        <p:tgtEl>
                                          <p:spTgt spid="5"/>
                                        </p:tgtEl>
                                        <p:attrNameLst>
                                          <p:attrName>ppt_h</p:attrName>
                                        </p:attrNameLst>
                                      </p:cBhvr>
                                      <p:tavLst>
                                        <p:tav tm="0">
                                          <p:val>
                                            <p:fltVal val="0"/>
                                          </p:val>
                                        </p:tav>
                                        <p:tav tm="100000">
                                          <p:val>
                                            <p:strVal val="#ppt_h"/>
                                          </p:val>
                                        </p:tav>
                                      </p:tavLst>
                                    </p:anim>
                                    <p:anim calcmode="lin" valueType="num">
                                      <p:cBhvr>
                                        <p:cTn id="12" dur="1000" fill="hold"/>
                                        <p:tgtEl>
                                          <p:spTgt spid="5"/>
                                        </p:tgtEl>
                                        <p:attrNameLst>
                                          <p:attrName>style.rotation</p:attrName>
                                        </p:attrNameLst>
                                      </p:cBhvr>
                                      <p:tavLst>
                                        <p:tav tm="0">
                                          <p:val>
                                            <p:fltVal val="90"/>
                                          </p:val>
                                        </p:tav>
                                        <p:tav tm="100000">
                                          <p:val>
                                            <p:fltVal val="0"/>
                                          </p:val>
                                        </p:tav>
                                      </p:tavLst>
                                    </p:anim>
                                    <p:animEffect transition="in" filter="fade">
                                      <p:cBhvr>
                                        <p:cTn id="13"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5" name="Rectangle 100">
            <a:extLst>
              <a:ext uri="{FF2B5EF4-FFF2-40B4-BE49-F238E27FC236}">
                <a16:creationId xmlns:a16="http://schemas.microsoft.com/office/drawing/2014/main" id="{3D2EE047-566C-48D4-9F44-4BB3B58FB3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715BC6-E929-4C28-AD13-512506155FD3}"/>
              </a:ext>
            </a:extLst>
          </p:cNvPr>
          <p:cNvSpPr>
            <a:spLocks noGrp="1"/>
          </p:cNvSpPr>
          <p:nvPr>
            <p:ph type="title"/>
          </p:nvPr>
        </p:nvSpPr>
        <p:spPr>
          <a:xfrm>
            <a:off x="990000" y="945926"/>
            <a:ext cx="3531600" cy="2483074"/>
          </a:xfrm>
        </p:spPr>
        <p:txBody>
          <a:bodyPr anchor="t">
            <a:normAutofit/>
          </a:bodyPr>
          <a:lstStyle/>
          <a:p>
            <a:r>
              <a:rPr lang="en-US" dirty="0"/>
              <a:t>Conclusion</a:t>
            </a:r>
          </a:p>
        </p:txBody>
      </p:sp>
      <p:sp>
        <p:nvSpPr>
          <p:cNvPr id="3" name="Content Placeholder 2">
            <a:extLst>
              <a:ext uri="{FF2B5EF4-FFF2-40B4-BE49-F238E27FC236}">
                <a16:creationId xmlns:a16="http://schemas.microsoft.com/office/drawing/2014/main" id="{BA07B44A-E97C-4C27-9AB9-DB64C4F7778B}"/>
              </a:ext>
            </a:extLst>
          </p:cNvPr>
          <p:cNvSpPr>
            <a:spLocks noGrp="1"/>
          </p:cNvSpPr>
          <p:nvPr>
            <p:ph idx="1"/>
          </p:nvPr>
        </p:nvSpPr>
        <p:spPr>
          <a:xfrm>
            <a:off x="4997457" y="935999"/>
            <a:ext cx="6114543" cy="4832975"/>
          </a:xfrm>
        </p:spPr>
        <p:txBody>
          <a:bodyPr>
            <a:normAutofit/>
          </a:bodyPr>
          <a:lstStyle/>
          <a:p>
            <a:pPr marL="0" indent="0">
              <a:buNone/>
            </a:pPr>
            <a:r>
              <a:rPr lang="en-US" dirty="0">
                <a:latin typeface="+mj-lt"/>
              </a:rPr>
              <a:t>To summarize, air travel is still a frequent option that patrons utilized whether with US-airlines (safer route) or non-US airlines (more vulnerable to fatalities) due to profitability, departures, load factor, and revenue. </a:t>
            </a:r>
            <a:r>
              <a:rPr lang="en-US" dirty="0">
                <a:effectLst/>
                <a:latin typeface="+mj-lt"/>
                <a:ea typeface="Calibri" panose="020F0502020204030204" pitchFamily="34" charset="0"/>
                <a:cs typeface="Times New Roman" panose="02020603050405020304" pitchFamily="18" charset="0"/>
              </a:rPr>
              <a:t>Thus, in conclusion, air travel is still a recurrent travel preference that </a:t>
            </a:r>
            <a:r>
              <a:rPr lang="en-US">
                <a:effectLst/>
                <a:latin typeface="+mj-lt"/>
                <a:ea typeface="Calibri" panose="020F0502020204030204" pitchFamily="34" charset="0"/>
                <a:cs typeface="Times New Roman" panose="02020603050405020304" pitchFamily="18" charset="0"/>
              </a:rPr>
              <a:t>patrons exploit </a:t>
            </a:r>
            <a:r>
              <a:rPr lang="en-US" dirty="0">
                <a:effectLst/>
                <a:latin typeface="+mj-lt"/>
                <a:ea typeface="Calibri" panose="020F0502020204030204" pitchFamily="34" charset="0"/>
                <a:cs typeface="Times New Roman" panose="02020603050405020304" pitchFamily="18" charset="0"/>
              </a:rPr>
              <a:t>domestically and internationally but will be operated in safer environments of US airlines and is still profitable even during times of crisis.</a:t>
            </a:r>
          </a:p>
        </p:txBody>
      </p:sp>
      <p:grpSp>
        <p:nvGrpSpPr>
          <p:cNvPr id="126" name="Group 102">
            <a:extLst>
              <a:ext uri="{FF2B5EF4-FFF2-40B4-BE49-F238E27FC236}">
                <a16:creationId xmlns:a16="http://schemas.microsoft.com/office/drawing/2014/main" id="{B48EE24C-0DEE-4852-98D1-766934BDAA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8100000" flipH="1">
            <a:off x="1119768" y="3861832"/>
            <a:ext cx="1785984" cy="2211229"/>
            <a:chOff x="3125006" y="3171595"/>
            <a:chExt cx="1785984" cy="2211229"/>
          </a:xfrm>
        </p:grpSpPr>
        <p:grpSp>
          <p:nvGrpSpPr>
            <p:cNvPr id="104" name="Group 103">
              <a:extLst>
                <a:ext uri="{FF2B5EF4-FFF2-40B4-BE49-F238E27FC236}">
                  <a16:creationId xmlns:a16="http://schemas.microsoft.com/office/drawing/2014/main" id="{C6CBEAFE-2CF0-4684-B451-EB4CC26C1CA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27" name="Straight Connector 107">
                <a:extLst>
                  <a:ext uri="{FF2B5EF4-FFF2-40B4-BE49-F238E27FC236}">
                    <a16:creationId xmlns:a16="http://schemas.microsoft.com/office/drawing/2014/main" id="{8829D087-6E8C-49B4-8B14-A7322D6C927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8" name="Straight Connector 108">
                <a:extLst>
                  <a:ext uri="{FF2B5EF4-FFF2-40B4-BE49-F238E27FC236}">
                    <a16:creationId xmlns:a16="http://schemas.microsoft.com/office/drawing/2014/main" id="{806AD7EE-911D-452D-BB96-558319A672A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9" name="Rectangle 30">
                <a:extLst>
                  <a:ext uri="{FF2B5EF4-FFF2-40B4-BE49-F238E27FC236}">
                    <a16:creationId xmlns:a16="http://schemas.microsoft.com/office/drawing/2014/main" id="{EFB3432A-F33E-4636-93EA-39E5DE75C6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30">
                <a:extLst>
                  <a:ext uri="{FF2B5EF4-FFF2-40B4-BE49-F238E27FC236}">
                    <a16:creationId xmlns:a16="http://schemas.microsoft.com/office/drawing/2014/main" id="{201E85ED-EC70-4C1F-ADA1-385AFA3DBC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5" name="Group 104">
              <a:extLst>
                <a:ext uri="{FF2B5EF4-FFF2-40B4-BE49-F238E27FC236}">
                  <a16:creationId xmlns:a16="http://schemas.microsoft.com/office/drawing/2014/main" id="{596CFCCC-96DF-4A61-9E5D-558B1B9475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31" name="Freeform: Shape 105">
                <a:extLst>
                  <a:ext uri="{FF2B5EF4-FFF2-40B4-BE49-F238E27FC236}">
                    <a16:creationId xmlns:a16="http://schemas.microsoft.com/office/drawing/2014/main" id="{FC78AD6F-09CE-4B30-BD5B-385DC487EF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32" name="Freeform: Shape 106">
                <a:extLst>
                  <a:ext uri="{FF2B5EF4-FFF2-40B4-BE49-F238E27FC236}">
                    <a16:creationId xmlns:a16="http://schemas.microsoft.com/office/drawing/2014/main" id="{5CE9B157-EB63-48A0-9199-65F4594C1C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pic>
        <p:nvPicPr>
          <p:cNvPr id="4" name="Audio 3">
            <a:hlinkClick r:id="" action="ppaction://media"/>
            <a:extLst>
              <a:ext uri="{FF2B5EF4-FFF2-40B4-BE49-F238E27FC236}">
                <a16:creationId xmlns:a16="http://schemas.microsoft.com/office/drawing/2014/main" id="{874BA314-E2D2-4D2C-A2FB-2D606112C07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36835246"/>
      </p:ext>
    </p:extLst>
  </p:cSld>
  <p:clrMapOvr>
    <a:masterClrMapping/>
  </p:clrMapOvr>
  <mc:AlternateContent xmlns:mc="http://schemas.openxmlformats.org/markup-compatibility/2006">
    <mc:Choice xmlns:p14="http://schemas.microsoft.com/office/powerpoint/2010/main" Requires="p14">
      <p:transition spd="slow" p14:dur="2000" advTm="34333"/>
    </mc:Choice>
    <mc:Fallback>
      <p:transition spd="slow" advTm="343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docProps/app.xml><?xml version="1.0" encoding="utf-8"?>
<Properties xmlns="http://schemas.openxmlformats.org/officeDocument/2006/extended-properties" xmlns:vt="http://schemas.openxmlformats.org/officeDocument/2006/docPropsVTypes">
  <TotalTime>433</TotalTime>
  <Words>421</Words>
  <Application>Microsoft Office PowerPoint</Application>
  <PresentationFormat>Widescreen</PresentationFormat>
  <Paragraphs>13</Paragraphs>
  <Slides>9</Slides>
  <Notes>0</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Avenir Next LT Pro</vt:lpstr>
      <vt:lpstr>Goudy Old Style</vt:lpstr>
      <vt:lpstr>Wingdings</vt:lpstr>
      <vt:lpstr>FrostyVTI</vt:lpstr>
      <vt:lpstr>Air Safety</vt:lpstr>
      <vt:lpstr>Introduction</vt:lpstr>
      <vt:lpstr>Based off the ‘Airline Fatalities’ graphic, more non-US airlines lean to a higher fatality rate compared to that of US airlines.</vt:lpstr>
      <vt:lpstr>Yet, this does not deter from customers boarding US airways in the last 20 years for the ‘US Airline Fatalities’ graphic due to the low fatality rate occurring because of 9/11 but safety measures and precautions implemented from the TSA dwindle the fatality rate after 9/11 to lower than 50 the remaining 20 years.</vt:lpstr>
      <vt:lpstr>However, this also does not discourage customers from recurring their travel experience in preference to airways. This trend continues in the ‘Airline Departures’ graphic; with the booming pilgrimage known as “air travel” rising from 1977 to 2019, more departures transpired in the span of more than 40 years.</vt:lpstr>
      <vt:lpstr>An akin occurrence transpires in the ‘Airline Load Factor’ graphic; in the span of more than 40 years, there is a rise in boarding airways over other travel preferences.</vt:lpstr>
      <vt:lpstr>We acknowledge this direction in the ‘Airline Profit’ graphic; in the span of more than 40 years, there is an interconnected relationship between Operating Profit and Net Profit by the Net Profit only reclining for three events in time: once in the late 1980’s to mid-1990’s, another in the early 2000’s (effects of 9/11), and lastly, in the few years leading up to 2010 (global recession).</vt:lpstr>
      <vt:lpstr>Finally, an alike development happens in the ‘Airline Operating Expense &amp; Revenue’ graphic; in the timeframe of more than 40 years, there is an underlying relationship between expense and revenue to where revenue primarily exceeds expense, thus, consumers are still purchasing tickets for air travel.</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Safety</dc:title>
  <dc:creator>Anissa Cuellar</dc:creator>
  <cp:lastModifiedBy>Anissa Cuellar</cp:lastModifiedBy>
  <cp:revision>21</cp:revision>
  <dcterms:created xsi:type="dcterms:W3CDTF">2021-06-02T17:55:02Z</dcterms:created>
  <dcterms:modified xsi:type="dcterms:W3CDTF">2021-06-05T16:50:52Z</dcterms:modified>
</cp:coreProperties>
</file>

<file path=docProps/thumbnail.jpeg>
</file>